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59" r:id="rId8"/>
    <p:sldId id="263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9B2B6-D400-40AA-995E-7A8C703B35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A1AE3-5232-446E-98C2-7ECF1BAD15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DDF57-0800-40B3-8CB5-A306A1608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4E516-34FA-48C6-A492-BC6C0CDF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78A84-9835-41AD-B7E4-5F5BE323B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8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56AA3-5FF0-4EF5-BB32-3E25C4B8B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87F6B-8934-4795-8C8A-774E0B4C8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D1F54-A254-4894-A968-8BA87B205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92BBC-C4E6-4FD1-B420-C7A37CC6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0E4EA-0AA8-48B9-A547-EFEB2EF8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2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186150-512D-4E2D-9622-3011579FDC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C28E97-0D61-4358-A18A-CB9585F82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3B447-C292-4D9E-8FD4-23726CADA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08868-C059-4B52-A820-8D106EE6C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5CA81-34C0-467F-B22F-D2BBA55C8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3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3B318-EDBA-4B50-9715-558981718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05D5E-E05D-4816-8B1E-188C21D7D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3045E-B2BA-4142-ABD2-21F165124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11F25-3F0E-4B6B-B227-149AAB82D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DA628-1800-4706-BCC7-4E4A5453F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9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E21EF-333C-4C64-915F-4F8E61B39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F6CE1-0079-406E-9917-FBC2DF03E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16667-9480-4C85-9FB7-295EBC986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0AF7B-2E69-46EB-82FD-72CE221F4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D8D5F-EC01-40BD-9D45-59FC8A534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44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602B5-DF1F-4E39-9E57-73F15DC1D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BA8FC-11B4-4116-B2ED-CC58445D41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20CD65-265D-4B78-B966-A580CE283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4DBDA-5BC5-4A7C-ACC9-131BD64A6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519DD-7A6D-4897-8F67-4E89BA2E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3A5FEF-567E-4508-9B3D-E0C86BF44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41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7A1B-CB29-43FF-BB00-1FF36630D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94783-EC34-4D56-BF8C-3E407A761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A22974-CB57-43E9-9E5D-9E534E19E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3E69F9-A64E-43F0-A73A-73260C5A4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68567-19F0-4E20-B5FC-5CB1EDB35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D49CF8-8FF7-4C17-8CBB-116A2405C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DE0A39-D91C-4AFC-9361-88E3177E4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9C4CBF-0119-41C5-81BE-1310FD5BA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3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8EFB3-6215-4696-B845-7BD717CB9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6EE07C-6499-412A-888D-F62BC670C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BA4AB5-888E-4599-89B4-AB944F6CB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5E5A0E-11C0-42D9-A399-AAF2D956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0BF864-E151-4FFE-9850-E19E65E2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E6B522-7539-4DFB-AE95-429873873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C5E93-3279-4743-8860-F45A63789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33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AD6F1-0E45-46EA-B214-BC79D4BDC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6EC28-2B45-4D75-BE20-6249D95D7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040437-3DAD-42E6-80F3-F2DDFC5AB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0C43D-3272-4FEF-9577-D2A0D448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FCDB2-17BB-4392-BCB9-C87FE6F71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747EE-C6CF-4BE9-90FA-17999021F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0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0AA36-CFD4-4B3B-BAEB-EC94852CB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3E22C1-EF88-45DE-A578-6EDCDF5B86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4F436D-400C-4B2C-9CEA-153CDACA5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EC9DE-BF7C-4DD8-888F-863F44DB1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1A4F1-C955-440E-ABD7-8952C5738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56232-42D4-4046-854A-AC3EB8EED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6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C76972-7C27-478F-B844-16FC9AE1C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48046-8FDE-4C2C-BBA2-ECDF2F25D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8540E-5B3C-4774-AFC7-1B095E2478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35B6E-E71A-455E-B252-E65CA7D3BD8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A7E69-EDC2-4001-9C2B-A03F9A0969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E765-2B79-4CC4-B9E7-6B4EE2BA94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F5759-7C9E-4E35-B32D-50BD0D8F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5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3AFB3-77B6-473D-92EA-4B4A68AC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4523" y="917089"/>
            <a:ext cx="4288971" cy="27722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236D53-FF1A-491A-9473-8EA0848F3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59633"/>
            <a:ext cx="9144000" cy="499016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Paycheck Protection Program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3200" dirty="0"/>
              <a:t>EIDL Grant &amp; PPP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3200" dirty="0"/>
              <a:t>Who is eligible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3200" dirty="0"/>
              <a:t>Loan amount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3200" dirty="0"/>
              <a:t>What are “payroll costs”?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3200" dirty="0"/>
              <a:t>Permitted uses of proceeds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3200" dirty="0"/>
              <a:t>Loan forgiveness provisions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3200" dirty="0"/>
              <a:t>Documentation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3200" dirty="0"/>
              <a:t>Miscellaneous items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52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FD8DA-A26B-4D53-BF6A-D25AE9D3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EIDL $10,000 Grant &amp; PPP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8B051-4048-46F3-9369-5BBA2AD79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506" y="3887690"/>
            <a:ext cx="10515600" cy="435133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3">
            <a:extLst>
              <a:ext uri="{FF2B5EF4-FFF2-40B4-BE49-F238E27FC236}">
                <a16:creationId xmlns:a16="http://schemas.microsoft.com/office/drawing/2014/main" id="{04BAD9D6-A140-43CE-8030-A0C748725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856" y="2066828"/>
            <a:ext cx="10410825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9114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7D20A-15F9-4008-AB3E-FAA51128E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226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Economic Injury Disaster Loans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F2C2A-8A78-4B19-9B4C-950334A83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532" y="1087394"/>
            <a:ext cx="10515600" cy="435133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r>
              <a:rPr lang="en-US" sz="5600" b="1" dirty="0"/>
              <a:t>Overview - Business Eligibility</a:t>
            </a:r>
            <a:endParaRPr lang="en-US" sz="5600" dirty="0"/>
          </a:p>
          <a:p>
            <a:r>
              <a:rPr lang="en-US" sz="5600" dirty="0"/>
              <a:t>EIDLs allow small businesses, tribal businesses, cooperatives, ESOPs, non-profits, sole proprietors and contractors with fewer than 500 employees that are impacted by COVID-19 to receive loans up to $2mm to pay debts, make payroll and meet other expenses −In addition, CARES created new “Emergency Grants” of up to $10k available to EIDL applicants that are disbursed within 3 days and are not required to be repaid</a:t>
            </a:r>
          </a:p>
          <a:p>
            <a:r>
              <a:rPr lang="en-US" sz="5600" dirty="0"/>
              <a:t>EIDL loans can be applied for directly with the SBA at </a:t>
            </a:r>
            <a:r>
              <a:rPr lang="en-US" sz="5600" i="1" dirty="0"/>
              <a:t>https://disasterloan.sba.gov/ela/</a:t>
            </a:r>
            <a:endParaRPr lang="en-US" sz="5600" dirty="0"/>
          </a:p>
          <a:p>
            <a:r>
              <a:rPr lang="en-US" sz="6400" b="1" dirty="0"/>
              <a:t>Borrowers can receive up to a $10,000 grant within 3 days after applying for an EIDL loan</a:t>
            </a:r>
          </a:p>
          <a:p>
            <a:pPr lvl="1"/>
            <a:r>
              <a:rPr lang="en-US" sz="6200" dirty="0"/>
              <a:t>If the application is denied, the applicant is not required to repay the grant</a:t>
            </a:r>
          </a:p>
          <a:p>
            <a:pPr lvl="1"/>
            <a:r>
              <a:rPr lang="en-US" sz="6200" dirty="0"/>
              <a:t>Businesses with less than 500 employees or, if more lenient, meeting the SBA small business definition outlined in the prior PPP section, operating since January 31st, 2020 </a:t>
            </a:r>
          </a:p>
          <a:p>
            <a:pPr lvl="1"/>
            <a:r>
              <a:rPr lang="en-US" sz="6200" dirty="0"/>
              <a:t>Do not need to demonstrate that credit is otherwise unavailable to the borrower </a:t>
            </a:r>
          </a:p>
          <a:p>
            <a:r>
              <a:rPr lang="en-US" sz="6400" b="1" dirty="0"/>
              <a:t>Interest and Fees</a:t>
            </a:r>
            <a:endParaRPr lang="en-US" sz="6400" dirty="0"/>
          </a:p>
          <a:p>
            <a:pPr lvl="1"/>
            <a:r>
              <a:rPr lang="en-US" sz="5200" dirty="0"/>
              <a:t>3.75% for small businesses and 2.75% for non-profits</a:t>
            </a:r>
          </a:p>
          <a:p>
            <a:pPr lvl="1"/>
            <a:r>
              <a:rPr lang="en-US" sz="5200" dirty="0"/>
              <a:t>Borrowers will not be charged any participation fees or prepayment fees</a:t>
            </a:r>
          </a:p>
          <a:p>
            <a:r>
              <a:rPr lang="en-US" sz="6400" b="1" dirty="0"/>
              <a:t>Guarantees and Collateral</a:t>
            </a:r>
            <a:endParaRPr lang="en-US" sz="6400" dirty="0"/>
          </a:p>
          <a:p>
            <a:pPr lvl="1"/>
            <a:r>
              <a:rPr lang="en-US" sz="6200" dirty="0"/>
              <a:t>Guarantees are required for loans &gt;$200k and collateral is required if loan is &gt;$25kReal estate is preferred, but a loan will not be declined for lack of collateral. Any available collateral will be taken. SBA lien is subordinate to any existing liens </a:t>
            </a:r>
          </a:p>
          <a:p>
            <a:r>
              <a:rPr lang="en-US" sz="6400" b="1" dirty="0"/>
              <a:t>Emergency Grants</a:t>
            </a:r>
            <a:endParaRPr lang="en-US" sz="6400" dirty="0"/>
          </a:p>
          <a:p>
            <a:r>
              <a:rPr lang="en-US" sz="5600" dirty="0"/>
              <a:t>Borrowers can receive up to a $10,000 grant within 3 days after applying for an EIDL loan</a:t>
            </a:r>
          </a:p>
          <a:p>
            <a:r>
              <a:rPr lang="en-US" sz="5600" dirty="0"/>
              <a:t>If the application is denied, the applicant is not required to repay the grant</a:t>
            </a:r>
          </a:p>
          <a:p>
            <a:endParaRPr lang="en-US" sz="5600" dirty="0"/>
          </a:p>
        </p:txBody>
      </p:sp>
    </p:spTree>
    <p:extLst>
      <p:ext uri="{BB962C8B-B14F-4D97-AF65-F5344CB8AC3E}">
        <p14:creationId xmlns:p14="http://schemas.microsoft.com/office/powerpoint/2010/main" val="33806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DF4F-3789-4B5B-9F66-C4FF69AA1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1E5BD-CF81-4838-BDAA-A23AA00F6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9D165D9-B03C-43D3-9B81-ACCF3FB3FD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67966"/>
              </p:ext>
            </p:extLst>
          </p:nvPr>
        </p:nvGraphicFramePr>
        <p:xfrm>
          <a:off x="3304309" y="-164731"/>
          <a:ext cx="5546426" cy="7178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Acrobat Document" r:id="rId3" imgW="5829103" imgH="7543800" progId="Acrobat.Document.11">
                  <p:embed/>
                </p:oleObj>
              </mc:Choice>
              <mc:Fallback>
                <p:oleObj name="Acrobat Document" r:id="rId3" imgW="5829103" imgH="754380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04309" y="-164731"/>
                        <a:ext cx="5546426" cy="71785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3006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2FDD2-2CFB-4365-A5EE-04930D6FF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6B56E08-4533-4E06-82B5-0B305D641E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2683156"/>
              </p:ext>
            </p:extLst>
          </p:nvPr>
        </p:nvGraphicFramePr>
        <p:xfrm>
          <a:off x="3387436" y="83127"/>
          <a:ext cx="5527963" cy="7141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83241">
                  <a:extLst>
                    <a:ext uri="{9D8B030D-6E8A-4147-A177-3AD203B41FA5}">
                      <a16:colId xmlns:a16="http://schemas.microsoft.com/office/drawing/2014/main" val="869094151"/>
                    </a:ext>
                  </a:extLst>
                </a:gridCol>
                <a:gridCol w="972361">
                  <a:extLst>
                    <a:ext uri="{9D8B030D-6E8A-4147-A177-3AD203B41FA5}">
                      <a16:colId xmlns:a16="http://schemas.microsoft.com/office/drawing/2014/main" val="3773481621"/>
                    </a:ext>
                  </a:extLst>
                </a:gridCol>
                <a:gridCol w="972361">
                  <a:extLst>
                    <a:ext uri="{9D8B030D-6E8A-4147-A177-3AD203B41FA5}">
                      <a16:colId xmlns:a16="http://schemas.microsoft.com/office/drawing/2014/main" val="177389385"/>
                    </a:ext>
                  </a:extLst>
                </a:gridCol>
              </a:tblGrid>
              <a:tr h="18848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 Maximum Loan Amount 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811291"/>
                  </a:ext>
                </a:extLst>
              </a:tr>
              <a:tr h="17951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 Past 12 Months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 Average Monthly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ctr"/>
                </a:tc>
                <a:extLst>
                  <a:ext uri="{0D108BD9-81ED-4DB2-BD59-A6C34878D82A}">
                    <a16:rowId xmlns:a16="http://schemas.microsoft.com/office/drawing/2014/main" val="2365640306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Enter the total cost of the past 12 months in the yellow boxes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194816178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Payroll Costs:*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55045605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Salaries, wages, commissions, vacation and sick pay (not to exceed $100K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4158870821"/>
                  </a:ext>
                </a:extLst>
              </a:tr>
              <a:tr h="34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per employee) other than qualified sick or family leave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2280827591"/>
                  </a:ext>
                </a:extLst>
              </a:tr>
              <a:tr h="34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Group Health Insurance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4143787304"/>
                  </a:ext>
                </a:extLst>
              </a:tr>
              <a:tr h="34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Retirement Benefit Costs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817485683"/>
                  </a:ext>
                </a:extLst>
              </a:tr>
              <a:tr h="34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State/Local Taxes on Employee Compensation (i.e., employer U.C. tax)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4102888034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Self-Employed Income (and subcontractors) not to exceed $100K per year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1019000481"/>
                  </a:ext>
                </a:extLst>
              </a:tr>
              <a:tr h="34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per self-employed prorated for the period February 15, 2020 to June 30, 2020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1836699414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1036956633"/>
                  </a:ext>
                </a:extLst>
              </a:tr>
              <a:tr h="34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Total Average Monthy Payroll Costs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1855406230"/>
                  </a:ext>
                </a:extLst>
              </a:tr>
              <a:tr h="34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SBA Multiplier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                     2.5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6848842"/>
                  </a:ext>
                </a:extLst>
              </a:tr>
              <a:tr h="34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Maximum Loan Amount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 a)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  -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3065484132"/>
                  </a:ext>
                </a:extLst>
              </a:tr>
              <a:tr h="34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MAXIMUM LOAN AMOUNT [Lesser of a) or $10 million]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 b)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179231599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21476670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Allowable Uses of Funds During the Period February 15, 2020 to June 30, 2020: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935968586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1)  Payroll costs (defined above)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1636471352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2)  Health care benefits (including group health insurance)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3961181193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3)  Interest on mortgages (not principal)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589904860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4)  Rent (including rent under a lease agreement)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1694955632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5)  Utilities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1947155211"/>
                  </a:ext>
                </a:extLst>
              </a:tr>
              <a:tr h="23815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6)  Interest on any other debt obligations that were incurred before the covered period (February 15, 2020).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420543"/>
                  </a:ext>
                </a:extLst>
              </a:tr>
              <a:tr h="23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* For use in estimating maximum loan amount  - Informational purposes only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4" marR="6584" marT="6584" marB="0" anchor="b"/>
                </a:tc>
                <a:extLst>
                  <a:ext uri="{0D108BD9-81ED-4DB2-BD59-A6C34878D82A}">
                    <a16:rowId xmlns:a16="http://schemas.microsoft.com/office/drawing/2014/main" val="2999886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4376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EA646-B546-468C-903F-6DBE23135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A48C58E-179B-43C8-A45B-F3BB6C28BD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620860"/>
              </p:ext>
            </p:extLst>
          </p:nvPr>
        </p:nvGraphicFramePr>
        <p:xfrm>
          <a:off x="2701637" y="1"/>
          <a:ext cx="6754089" cy="6898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5357">
                  <a:extLst>
                    <a:ext uri="{9D8B030D-6E8A-4147-A177-3AD203B41FA5}">
                      <a16:colId xmlns:a16="http://schemas.microsoft.com/office/drawing/2014/main" val="3093403776"/>
                    </a:ext>
                  </a:extLst>
                </a:gridCol>
                <a:gridCol w="919366">
                  <a:extLst>
                    <a:ext uri="{9D8B030D-6E8A-4147-A177-3AD203B41FA5}">
                      <a16:colId xmlns:a16="http://schemas.microsoft.com/office/drawing/2014/main" val="2949901423"/>
                    </a:ext>
                  </a:extLst>
                </a:gridCol>
                <a:gridCol w="919366">
                  <a:extLst>
                    <a:ext uri="{9D8B030D-6E8A-4147-A177-3AD203B41FA5}">
                      <a16:colId xmlns:a16="http://schemas.microsoft.com/office/drawing/2014/main" val="240546968"/>
                    </a:ext>
                  </a:extLst>
                </a:gridCol>
              </a:tblGrid>
              <a:tr h="24692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 Maximum Loan Amount Seasonal Business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380114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 2/15/2019-6/30/2019 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 Average Monthly 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ctr"/>
                </a:tc>
                <a:extLst>
                  <a:ext uri="{0D108BD9-81ED-4DB2-BD59-A6C34878D82A}">
                    <a16:rowId xmlns:a16="http://schemas.microsoft.com/office/drawing/2014/main" val="2853579249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Enter the total cost for the period 2-15-2019 to 6-30-2019 in the yellow boxes 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347914255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  Payroll Costs:*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397324925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    Salaries, wages, commissions, vacation and sick pay (not to exceed $100K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3045615883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      per employee) other than qualified sick or family leave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1499237235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    Group Health Insurance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244105188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    Retirement Benefit Costs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3085711748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    State/Local Taxes on Employee Compensation (i.e., employer U.C. tax)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3404671178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    Self-Employed Income (and subcontractors) not to exceed $100K per year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1919405395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      per self-employed prorated for the period February 15, 2020 to June 30, 2020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141090022"/>
                  </a:ext>
                </a:extLst>
              </a:tr>
              <a:tr h="164635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2138232318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Total Average </a:t>
                      </a:r>
                      <a:r>
                        <a:rPr lang="en-US" sz="1050" u="none" strike="noStrike" dirty="0" err="1">
                          <a:effectLst/>
                        </a:rPr>
                        <a:t>Monthy</a:t>
                      </a:r>
                      <a:r>
                        <a:rPr lang="en-US" sz="1050" u="none" strike="noStrike" dirty="0">
                          <a:effectLst/>
                        </a:rPr>
                        <a:t> Payroll Costs 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1367972976"/>
                  </a:ext>
                </a:extLst>
              </a:tr>
              <a:tr h="33688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SBA Multiplier 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                                2.5 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52374709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Maximum Loan Amount  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>
                          <a:effectLst/>
                        </a:rPr>
                        <a:t> a) 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2235211227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MAXIMUM LOAN AMOUNT [Lesser of a) or $10 million] 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>
                          <a:effectLst/>
                        </a:rPr>
                        <a:t> b) 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       -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3297186708"/>
                  </a:ext>
                </a:extLst>
              </a:tr>
              <a:tr h="164635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2750867223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Allowable Uses of Funds During the Period February 15, 2020 to June 30, 2020: 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1525357341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1)  Payroll costs (defined above)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2004098674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2)  Health care benefits (including group health insurance)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1189768720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3)  Interest on mortgages (not principal)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1765495425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4)  Rent (including rent under a lease agreement)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3607092871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5)  Utilities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2627706755"/>
                  </a:ext>
                </a:extLst>
              </a:tr>
              <a:tr h="322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6)  Interest on any other debt obligations that were incurred before the covered period (February 15, 2020).  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1065134303"/>
                  </a:ext>
                </a:extLst>
              </a:tr>
              <a:tr h="24692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   * For use in estimating maximum loan amount  - Informational purposes only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6" marR="6466" marT="6466" marB="0" anchor="b"/>
                </a:tc>
                <a:extLst>
                  <a:ext uri="{0D108BD9-81ED-4DB2-BD59-A6C34878D82A}">
                    <a16:rowId xmlns:a16="http://schemas.microsoft.com/office/drawing/2014/main" val="2096359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35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98B8D-60B5-4C30-9061-F24ACCF0D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07AAD1C-CA63-4AE8-8EF7-1595414C64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601654"/>
              </p:ext>
            </p:extLst>
          </p:nvPr>
        </p:nvGraphicFramePr>
        <p:xfrm>
          <a:off x="2753592" y="-1"/>
          <a:ext cx="6722917" cy="68533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6889">
                  <a:extLst>
                    <a:ext uri="{9D8B030D-6E8A-4147-A177-3AD203B41FA5}">
                      <a16:colId xmlns:a16="http://schemas.microsoft.com/office/drawing/2014/main" val="1830237100"/>
                    </a:ext>
                  </a:extLst>
                </a:gridCol>
                <a:gridCol w="269480">
                  <a:extLst>
                    <a:ext uri="{9D8B030D-6E8A-4147-A177-3AD203B41FA5}">
                      <a16:colId xmlns:a16="http://schemas.microsoft.com/office/drawing/2014/main" val="1697118461"/>
                    </a:ext>
                  </a:extLst>
                </a:gridCol>
                <a:gridCol w="1113692">
                  <a:extLst>
                    <a:ext uri="{9D8B030D-6E8A-4147-A177-3AD203B41FA5}">
                      <a16:colId xmlns:a16="http://schemas.microsoft.com/office/drawing/2014/main" val="3459076488"/>
                    </a:ext>
                  </a:extLst>
                </a:gridCol>
                <a:gridCol w="942856">
                  <a:extLst>
                    <a:ext uri="{9D8B030D-6E8A-4147-A177-3AD203B41FA5}">
                      <a16:colId xmlns:a16="http://schemas.microsoft.com/office/drawing/2014/main" val="1365836676"/>
                    </a:ext>
                  </a:extLst>
                </a:gridCol>
              </a:tblGrid>
              <a:tr h="2600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200" b="1" u="none" strike="noStrike" dirty="0">
                          <a:effectLst/>
                        </a:rPr>
                        <a:t>Maximum Loan Amount New Business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999505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 January - February 2020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 January - February 2020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 Average Monthly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2378912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Enter the total cost for the period 01-01-2020 to 02-29-2020 in the yellow boxes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87703758"/>
                  </a:ext>
                </a:extLst>
              </a:tr>
              <a:tr h="260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Payroll Costs:*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64308624"/>
                  </a:ext>
                </a:extLst>
              </a:tr>
              <a:tr h="260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Salaries, wages, commissions, vacation and sick pay (not to exceed $100K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38410476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per employee) other than qualified sick or family leave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81487563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Group Health Insurance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12353787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Retirement Benefit Costs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3288668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State/Local Taxes on Employee Compensation (i.e., employer U.C. tax)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6598118"/>
                  </a:ext>
                </a:extLst>
              </a:tr>
              <a:tr h="260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Self-Employed Income (and subcontractors) not to exceed $100K per year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52552240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per self-employed prorated for the period February 15, 2020 to June 30, 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8748684"/>
                  </a:ext>
                </a:extLst>
              </a:tr>
              <a:tr h="120015"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5037723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Total Average </a:t>
                      </a:r>
                      <a:r>
                        <a:rPr lang="en-US" sz="1000" u="none" strike="noStrike" dirty="0" err="1">
                          <a:effectLst/>
                        </a:rPr>
                        <a:t>Monthy</a:t>
                      </a:r>
                      <a:r>
                        <a:rPr lang="en-US" sz="1000" u="none" strike="noStrike" dirty="0">
                          <a:effectLst/>
                        </a:rPr>
                        <a:t> Payroll Costs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2710599"/>
                  </a:ext>
                </a:extLst>
              </a:tr>
              <a:tr h="345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SBA Multiplier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                   2.5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5663774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Maximum Loan Amount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 a)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 a)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66436097"/>
                  </a:ext>
                </a:extLst>
              </a:tr>
              <a:tr h="29976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MAXIMUM LOAN AMOUNT [Lesser of a) or $10 million]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 b)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 b)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$    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1694983"/>
                  </a:ext>
                </a:extLst>
              </a:tr>
              <a:tr h="85869"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6072566"/>
                  </a:ext>
                </a:extLst>
              </a:tr>
              <a:tr h="260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Allowable Uses of Funds During the Period February 15, 2020 to June 30, 2020: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5079077"/>
                  </a:ext>
                </a:extLst>
              </a:tr>
              <a:tr h="260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1)  Payroll costs (defined above)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8584922"/>
                  </a:ext>
                </a:extLst>
              </a:tr>
              <a:tr h="260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2)  Health care benefits (including group health insurance)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1225962"/>
                  </a:ext>
                </a:extLst>
              </a:tr>
              <a:tr h="260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3)  Interest on mortgages (not principal)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0639188"/>
                  </a:ext>
                </a:extLst>
              </a:tr>
              <a:tr h="260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4)  Rent (including rent under a lease agreement)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5815666"/>
                  </a:ext>
                </a:extLst>
              </a:tr>
              <a:tr h="260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5)  Utilities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48579393"/>
                  </a:ext>
                </a:extLst>
              </a:tr>
              <a:tr h="29976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6)  Interest on any other debt obligations that were incurred before the covered period (February 15, 2020).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86763590"/>
                  </a:ext>
                </a:extLst>
              </a:tr>
              <a:tr h="260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* For use in estimating maximum loan amount  - Informational purposes only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71042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2350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A44D5-5866-4EE0-90B6-BA0D40074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 dirty="0"/>
              <a:t>Questions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99671-1539-4B9A-99DB-53F1C76F4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Thank You!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11BFAB-4AC5-4BDE-860B-6553D6EC876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482" y="3200400"/>
            <a:ext cx="3446319" cy="297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AE3FC23-2A79-449E-A376-614628D7F335}"/>
              </a:ext>
            </a:extLst>
          </p:cNvPr>
          <p:cNvSpPr/>
          <p:nvPr/>
        </p:nvSpPr>
        <p:spPr>
          <a:xfrm>
            <a:off x="838199" y="4052456"/>
            <a:ext cx="637309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solidFill>
                  <a:srgbClr val="002060"/>
                </a:solidFill>
              </a:rPr>
              <a:t>Clay Price &amp; Associates, P.A.</a:t>
            </a:r>
            <a:br>
              <a:rPr lang="en-US" dirty="0">
                <a:solidFill>
                  <a:srgbClr val="00206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284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1251</Words>
  <Application>Microsoft Office PowerPoint</Application>
  <PresentationFormat>Widescreen</PresentationFormat>
  <Paragraphs>189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Adobe Acrobat Document</vt:lpstr>
      <vt:lpstr>Agenda</vt:lpstr>
      <vt:lpstr>EIDL $10,000 Grant &amp; PPP</vt:lpstr>
      <vt:lpstr>Economic Injury Disaster Loans </vt:lpstr>
      <vt:lpstr>PowerPoint Presentation</vt:lpstr>
      <vt:lpstr>PowerPoint Presentation</vt:lpstr>
      <vt:lpstr>PowerPoint Presentation</vt:lpstr>
      <vt:lpstr>PowerPoint Presentation</vt:lpstr>
      <vt:lpstr>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Clay Price</dc:creator>
  <cp:lastModifiedBy>Clay Price</cp:lastModifiedBy>
  <cp:revision>6</cp:revision>
  <cp:lastPrinted>2020-04-02T13:51:08Z</cp:lastPrinted>
  <dcterms:created xsi:type="dcterms:W3CDTF">2020-04-02T12:59:25Z</dcterms:created>
  <dcterms:modified xsi:type="dcterms:W3CDTF">2020-04-02T15:02:03Z</dcterms:modified>
</cp:coreProperties>
</file>